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7"/>
    <p:restoredTop sz="94589"/>
  </p:normalViewPr>
  <p:slideViewPr>
    <p:cSldViewPr snapToGrid="0" snapToObjects="1">
      <p:cViewPr varScale="1">
        <p:scale>
          <a:sx n="96" d="100"/>
          <a:sy n="96"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eiderman@capd.org" TargetMode="External"/><Relationship Id="rId4" Type="http://schemas.openxmlformats.org/officeDocument/2006/relationships/hyperlink" Target="http://www.capd.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crea.education.illinois.edu" TargetMode="External"/><Relationship Id="rId4" Type="http://schemas.openxmlformats.org/officeDocument/2006/relationships/hyperlink" Target="http://www.racialequitytools.org" TargetMode="External"/><Relationship Id="rId5" Type="http://schemas.openxmlformats.org/officeDocument/2006/relationships/hyperlink" Target="https://www.racialequitytools.org/module/overview/transforming-white-privilege" TargetMode="External"/><Relationship Id="rId6" Type="http://schemas.openxmlformats.org/officeDocument/2006/relationships/hyperlink" Target="https://www.equitableeval.org/" TargetMode="External"/><Relationship Id="rId7" Type="http://schemas.openxmlformats.org/officeDocument/2006/relationships/hyperlink" Target="http://www.philamplify.org/about-philamplify/philamplify-assessment-criteria/"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static1.squarespace.com/static/536ce727e4b0a03c478b38e4/t/560193c3e4b0f36f1e77df53/1442943939596/Flipping+the+Scrip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static1.squarespace.com/static/536ce727e4b0a03c478b38e4/t/560193c3e4b0f36f1e77df53/1442943939596/Flipping+the+Script.pdf"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racialequitytools.org/resourcefiles/How_Can_We_Avoid_%E2%80%9CBlaming_The_Victim%E2%80%9D_When_We_Present_Information_On_Poor_Outcomes_For_Different_Racial__Ethnic__Language_Or_Immigrant_Groups_In_Our_Community.pdf" TargetMode="External"/><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participationdictionary.files.wordpress.com/2014/04/figure2.jpg"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slideshare.net/KatherineHaugh/mqp-eval14-notes" TargetMode="External"/><Relationship Id="rId4"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25" y="1528739"/>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a:t>Evaluation with a Racial Equity Lens</a:t>
            </a:r>
            <a:endParaRPr sz="4000"/>
          </a:p>
        </p:txBody>
      </p:sp>
      <p:sp>
        <p:nvSpPr>
          <p:cNvPr id="67" name="Shape 67"/>
          <p:cNvSpPr txBox="1">
            <a:spLocks noGrp="1"/>
          </p:cNvSpPr>
          <p:nvPr>
            <p:ph type="subTitle" idx="1"/>
          </p:nvPr>
        </p:nvSpPr>
        <p:spPr>
          <a:xfrm>
            <a:off x="2137225" y="2689314"/>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Sally Leiderman, CAPD</a:t>
            </a:r>
            <a:endParaRPr dirty="0"/>
          </a:p>
          <a:p>
            <a:pPr marL="0" lvl="0" indent="0">
              <a:spcBef>
                <a:spcPts val="0"/>
              </a:spcBef>
              <a:spcAft>
                <a:spcPts val="0"/>
              </a:spcAft>
              <a:buNone/>
            </a:pPr>
            <a:r>
              <a:rPr lang="en" sz="1800" dirty="0"/>
              <a:t>November 2017</a:t>
            </a:r>
            <a:endParaRPr sz="1800" dirty="0"/>
          </a:p>
          <a:p>
            <a:pPr marL="0" lvl="0" indent="0">
              <a:spcBef>
                <a:spcPts val="0"/>
              </a:spcBef>
              <a:spcAft>
                <a:spcPts val="0"/>
              </a:spcAft>
              <a:buNone/>
            </a:pPr>
            <a:r>
              <a:rPr lang="en" sz="1400" u="sng" dirty="0">
                <a:solidFill>
                  <a:schemeClr val="hlink"/>
                </a:solidFill>
                <a:hlinkClick r:id="rId3"/>
              </a:rPr>
              <a:t>sleiderman@capd.org</a:t>
            </a:r>
            <a:r>
              <a:rPr lang="en" sz="1400" dirty="0"/>
              <a:t> </a:t>
            </a:r>
            <a:endParaRPr sz="1400" dirty="0"/>
          </a:p>
        </p:txBody>
      </p:sp>
      <p:sp>
        <p:nvSpPr>
          <p:cNvPr id="68" name="Shape 68"/>
          <p:cNvSpPr txBox="1">
            <a:spLocks noGrp="1"/>
          </p:cNvSpPr>
          <p:nvPr>
            <p:ph type="subTitle" idx="1"/>
          </p:nvPr>
        </p:nvSpPr>
        <p:spPr>
          <a:xfrm>
            <a:off x="4178250" y="4471720"/>
            <a:ext cx="4870500" cy="4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Please cite this presentation as: Leiderman, Sally. “Evaluation with a Racial Equity Lens Slides.” November 2017. </a:t>
            </a:r>
            <a:r>
              <a:rPr lang="en" sz="1200" u="sng" dirty="0">
                <a:solidFill>
                  <a:schemeClr val="hlink"/>
                </a:solidFill>
                <a:hlinkClick r:id="rId4"/>
              </a:rPr>
              <a:t>www.capd.org</a:t>
            </a:r>
            <a:r>
              <a:rPr lang="en" sz="1200" dirty="0"/>
              <a:t> </a:t>
            </a: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24350" y="343975"/>
            <a:ext cx="8571300" cy="94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Some things we are thinking about in our practice right now</a:t>
            </a:r>
            <a:endParaRPr sz="3000"/>
          </a:p>
        </p:txBody>
      </p:sp>
      <p:sp>
        <p:nvSpPr>
          <p:cNvPr id="125" name="Shape 125"/>
          <p:cNvSpPr/>
          <p:nvPr/>
        </p:nvSpPr>
        <p:spPr>
          <a:xfrm>
            <a:off x="435550" y="1413525"/>
            <a:ext cx="4125900" cy="2851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6" name="Shape 126"/>
          <p:cNvSpPr txBox="1"/>
          <p:nvPr/>
        </p:nvSpPr>
        <p:spPr>
          <a:xfrm>
            <a:off x="710550" y="1487550"/>
            <a:ext cx="3132600" cy="30570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0"/>
              </a:spcBef>
              <a:spcAft>
                <a:spcPts val="0"/>
              </a:spcAft>
              <a:buSzPts val="2400"/>
              <a:buFont typeface="Georgia"/>
              <a:buChar char="●"/>
            </a:pPr>
            <a:r>
              <a:rPr lang="en" sz="2400">
                <a:latin typeface="Georgia"/>
                <a:ea typeface="Georgia"/>
                <a:cs typeface="Georgia"/>
                <a:sym typeface="Georgia"/>
              </a:rPr>
              <a:t>Redefining rigor </a:t>
            </a:r>
            <a:endParaRPr sz="2400">
              <a:latin typeface="Georgia"/>
              <a:ea typeface="Georgia"/>
              <a:cs typeface="Georgia"/>
              <a:sym typeface="Georgia"/>
            </a:endParaRPr>
          </a:p>
          <a:p>
            <a:pPr marL="0" lvl="0" indent="0" rtl="0">
              <a:lnSpc>
                <a:spcPct val="115000"/>
              </a:lnSpc>
              <a:spcBef>
                <a:spcPts val="0"/>
              </a:spcBef>
              <a:spcAft>
                <a:spcPts val="0"/>
              </a:spcAft>
              <a:buNone/>
            </a:pPr>
            <a:endParaRPr sz="2400">
              <a:latin typeface="Georgia"/>
              <a:ea typeface="Georgia"/>
              <a:cs typeface="Georgia"/>
              <a:sym typeface="Georgia"/>
            </a:endParaRPr>
          </a:p>
          <a:p>
            <a:pPr marL="457200" lvl="0" indent="-381000" rtl="0">
              <a:lnSpc>
                <a:spcPct val="115000"/>
              </a:lnSpc>
              <a:spcBef>
                <a:spcPts val="0"/>
              </a:spcBef>
              <a:spcAft>
                <a:spcPts val="0"/>
              </a:spcAft>
              <a:buSzPts val="2400"/>
              <a:buFont typeface="Georgia"/>
              <a:buChar char="●"/>
            </a:pPr>
            <a:r>
              <a:rPr lang="en" sz="2400">
                <a:latin typeface="Georgia"/>
                <a:ea typeface="Georgia"/>
                <a:cs typeface="Georgia"/>
                <a:sym typeface="Georgia"/>
              </a:rPr>
              <a:t>Redefining risk</a:t>
            </a:r>
            <a:endParaRPr sz="2400">
              <a:latin typeface="Georgia"/>
              <a:ea typeface="Georgia"/>
              <a:cs typeface="Georgia"/>
              <a:sym typeface="Georgia"/>
            </a:endParaRPr>
          </a:p>
          <a:p>
            <a:pPr marL="0" lvl="0" indent="0" rtl="0">
              <a:lnSpc>
                <a:spcPct val="115000"/>
              </a:lnSpc>
              <a:spcBef>
                <a:spcPts val="0"/>
              </a:spcBef>
              <a:spcAft>
                <a:spcPts val="0"/>
              </a:spcAft>
              <a:buNone/>
            </a:pPr>
            <a:endParaRPr sz="2400">
              <a:latin typeface="Georgia"/>
              <a:ea typeface="Georgia"/>
              <a:cs typeface="Georgia"/>
              <a:sym typeface="Georgia"/>
            </a:endParaRPr>
          </a:p>
          <a:p>
            <a:pPr marL="457200" lvl="0" indent="-381000" rtl="0">
              <a:lnSpc>
                <a:spcPct val="115000"/>
              </a:lnSpc>
              <a:spcBef>
                <a:spcPts val="0"/>
              </a:spcBef>
              <a:spcAft>
                <a:spcPts val="0"/>
              </a:spcAft>
              <a:buSzPts val="2400"/>
              <a:buFont typeface="Georgia"/>
              <a:buChar char="●"/>
            </a:pPr>
            <a:r>
              <a:rPr lang="en" sz="2400">
                <a:latin typeface="Georgia"/>
                <a:ea typeface="Georgia"/>
                <a:cs typeface="Georgia"/>
                <a:sym typeface="Georgia"/>
              </a:rPr>
              <a:t>Redistributing consequences</a:t>
            </a:r>
            <a:endParaRPr sz="2400">
              <a:latin typeface="Georgia"/>
              <a:ea typeface="Georgia"/>
              <a:cs typeface="Georgia"/>
              <a:sym typeface="Georgia"/>
            </a:endParaRPr>
          </a:p>
        </p:txBody>
      </p:sp>
      <p:pic>
        <p:nvPicPr>
          <p:cNvPr id="127" name="Shape 127" descr="Screen Shot 2017-11-01 at 10.54.17 AM.png"/>
          <p:cNvPicPr preferRelativeResize="0"/>
          <p:nvPr/>
        </p:nvPicPr>
        <p:blipFill>
          <a:blip r:embed="rId3">
            <a:alphaModFix/>
          </a:blip>
          <a:stretch>
            <a:fillRect/>
          </a:stretch>
        </p:blipFill>
        <p:spPr>
          <a:xfrm>
            <a:off x="4726275" y="1285987"/>
            <a:ext cx="4179975" cy="31305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1192470" y="0"/>
            <a:ext cx="6679360"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218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Additional Resources</a:t>
            </a:r>
            <a:endParaRPr/>
          </a:p>
        </p:txBody>
      </p:sp>
      <p:sp>
        <p:nvSpPr>
          <p:cNvPr id="138" name="Shape 138"/>
          <p:cNvSpPr txBox="1">
            <a:spLocks noGrp="1"/>
          </p:cNvSpPr>
          <p:nvPr>
            <p:ph type="body" idx="1"/>
          </p:nvPr>
        </p:nvSpPr>
        <p:spPr>
          <a:xfrm>
            <a:off x="311700" y="1004300"/>
            <a:ext cx="8520600" cy="3662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Georgia"/>
              <a:buChar char="●"/>
            </a:pPr>
            <a:r>
              <a:rPr lang="en">
                <a:solidFill>
                  <a:srgbClr val="000000"/>
                </a:solidFill>
                <a:latin typeface="Georgia"/>
                <a:ea typeface="Georgia"/>
                <a:cs typeface="Georgia"/>
                <a:sym typeface="Georgia"/>
              </a:rPr>
              <a:t>Center for Culturally Responsive Evaluation and Assessment </a:t>
            </a:r>
            <a:r>
              <a:rPr lang="en" u="sng">
                <a:solidFill>
                  <a:schemeClr val="hlink"/>
                </a:solidFill>
                <a:latin typeface="Georgia"/>
                <a:ea typeface="Georgia"/>
                <a:cs typeface="Georgia"/>
                <a:sym typeface="Georgia"/>
                <a:hlinkClick r:id="rId3"/>
              </a:rPr>
              <a:t>https://crea.education.illinois.edu</a:t>
            </a:r>
            <a:r>
              <a:rPr lang="en">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marL="457200" lvl="0" indent="-342900" rtl="0">
              <a:spcBef>
                <a:spcPts val="0"/>
              </a:spcBef>
              <a:spcAft>
                <a:spcPts val="0"/>
              </a:spcAft>
              <a:buClr>
                <a:srgbClr val="000000"/>
              </a:buClr>
              <a:buSzPts val="1800"/>
              <a:buFont typeface="Georgia"/>
              <a:buChar char="●"/>
            </a:pPr>
            <a:r>
              <a:rPr lang="en">
                <a:solidFill>
                  <a:srgbClr val="000000"/>
                </a:solidFill>
                <a:latin typeface="Georgia"/>
                <a:ea typeface="Georgia"/>
                <a:cs typeface="Georgia"/>
                <a:sym typeface="Georgia"/>
              </a:rPr>
              <a:t>Racial Equity Tools </a:t>
            </a:r>
            <a:r>
              <a:rPr lang="en" u="sng">
                <a:solidFill>
                  <a:schemeClr val="accent5"/>
                </a:solidFill>
                <a:latin typeface="Georgia"/>
                <a:ea typeface="Georgia"/>
                <a:cs typeface="Georgia"/>
                <a:sym typeface="Georgia"/>
                <a:hlinkClick r:id="rId4"/>
              </a:rPr>
              <a:t>www.racialequitytools.org</a:t>
            </a:r>
            <a:r>
              <a:rPr lang="en">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marL="457200" lvl="0" indent="-342900" rtl="0">
              <a:spcBef>
                <a:spcPts val="0"/>
              </a:spcBef>
              <a:spcAft>
                <a:spcPts val="0"/>
              </a:spcAft>
              <a:buClr>
                <a:srgbClr val="000000"/>
              </a:buClr>
              <a:buSzPts val="1800"/>
              <a:buFont typeface="Georgia"/>
              <a:buChar char="●"/>
            </a:pPr>
            <a:r>
              <a:rPr lang="en">
                <a:solidFill>
                  <a:srgbClr val="000000"/>
                </a:solidFill>
                <a:latin typeface="Georgia"/>
                <a:ea typeface="Georgia"/>
                <a:cs typeface="Georgia"/>
                <a:sym typeface="Georgia"/>
              </a:rPr>
              <a:t>Transforming White Privilege Curriculum </a:t>
            </a:r>
            <a:r>
              <a:rPr lang="en" u="sng">
                <a:solidFill>
                  <a:schemeClr val="hlink"/>
                </a:solidFill>
                <a:latin typeface="Georgia"/>
                <a:ea typeface="Georgia"/>
                <a:cs typeface="Georgia"/>
                <a:sym typeface="Georgia"/>
                <a:hlinkClick r:id="rId5"/>
              </a:rPr>
              <a:t>https://www.racialequitytools.org/module/overview/transforming-white-privilege</a:t>
            </a:r>
            <a:r>
              <a:rPr lang="en">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marL="457200" lvl="0" indent="-342900" rtl="0">
              <a:spcBef>
                <a:spcPts val="0"/>
              </a:spcBef>
              <a:spcAft>
                <a:spcPts val="0"/>
              </a:spcAft>
              <a:buClr>
                <a:srgbClr val="000000"/>
              </a:buClr>
              <a:buSzPts val="1800"/>
              <a:buFont typeface="Georgia"/>
              <a:buChar char="●"/>
            </a:pPr>
            <a:r>
              <a:rPr lang="en">
                <a:solidFill>
                  <a:srgbClr val="000000"/>
                </a:solidFill>
                <a:latin typeface="Georgia"/>
                <a:ea typeface="Georgia"/>
                <a:cs typeface="Georgia"/>
                <a:sym typeface="Georgia"/>
              </a:rPr>
              <a:t>Equitable Evaluation </a:t>
            </a:r>
            <a:r>
              <a:rPr lang="en" u="sng">
                <a:solidFill>
                  <a:schemeClr val="hlink"/>
                </a:solidFill>
                <a:latin typeface="Georgia"/>
                <a:ea typeface="Georgia"/>
                <a:cs typeface="Georgia"/>
                <a:sym typeface="Georgia"/>
                <a:hlinkClick r:id="rId6"/>
              </a:rPr>
              <a:t>https://www.equitableeval.org/</a:t>
            </a:r>
            <a:r>
              <a:rPr lang="en">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marL="457200" lvl="0" indent="-342900" rtl="0">
              <a:spcBef>
                <a:spcPts val="0"/>
              </a:spcBef>
              <a:spcAft>
                <a:spcPts val="0"/>
              </a:spcAft>
              <a:buClr>
                <a:srgbClr val="000000"/>
              </a:buClr>
              <a:buSzPts val="1800"/>
              <a:buFont typeface="Georgia"/>
              <a:buChar char="●"/>
            </a:pPr>
            <a:r>
              <a:rPr lang="en">
                <a:solidFill>
                  <a:srgbClr val="000000"/>
                </a:solidFill>
                <a:latin typeface="Georgia"/>
                <a:ea typeface="Georgia"/>
                <a:cs typeface="Georgia"/>
                <a:sym typeface="Georgia"/>
              </a:rPr>
              <a:t>NCRP Philamplify indicators </a:t>
            </a:r>
            <a:r>
              <a:rPr lang="en" u="sng">
                <a:solidFill>
                  <a:schemeClr val="hlink"/>
                </a:solidFill>
                <a:latin typeface="Georgia"/>
                <a:ea typeface="Georgia"/>
                <a:cs typeface="Georgia"/>
                <a:sym typeface="Georgia"/>
                <a:hlinkClick r:id="rId7"/>
              </a:rPr>
              <a:t>http://www.philamplify.org/about-philamplify/philamplify-assessment-criteria/</a:t>
            </a:r>
            <a:r>
              <a:rPr lang="en">
                <a:solidFill>
                  <a:srgbClr val="000000"/>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sp>
        <p:nvSpPr>
          <p:cNvPr id="143" name="Shape 143"/>
          <p:cNvSpPr txBox="1"/>
          <p:nvPr/>
        </p:nvSpPr>
        <p:spPr>
          <a:xfrm>
            <a:off x="743550" y="759725"/>
            <a:ext cx="7656900" cy="3289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3000">
                <a:latin typeface="Georgia"/>
                <a:ea typeface="Georgia"/>
                <a:cs typeface="Georgia"/>
                <a:sym typeface="Georgia"/>
              </a:rPr>
              <a:t>“</a:t>
            </a:r>
            <a:r>
              <a:rPr lang="en" sz="3000" i="1">
                <a:latin typeface="Georgia"/>
                <a:ea typeface="Georgia"/>
                <a:cs typeface="Georgia"/>
                <a:sym typeface="Georgia"/>
              </a:rPr>
              <a:t>White privilege and time are elements that get in the way of relationships and progress. How foundations and how communities value time may be worlds apart. In the foundation, time is something you save; in the community, time is something you spend</a:t>
            </a:r>
            <a:r>
              <a:rPr lang="en" sz="3000">
                <a:latin typeface="Georgia"/>
                <a:ea typeface="Georgia"/>
                <a:cs typeface="Georgia"/>
                <a:sym typeface="Georgia"/>
              </a:rPr>
              <a:t>.”</a:t>
            </a:r>
            <a:endParaRPr sz="3000">
              <a:latin typeface="Georgia"/>
              <a:ea typeface="Georgia"/>
              <a:cs typeface="Georgia"/>
              <a:sym typeface="Georgia"/>
            </a:endParaRPr>
          </a:p>
          <a:p>
            <a:pPr marL="0" lvl="0" indent="0" rtl="0">
              <a:lnSpc>
                <a:spcPct val="115000"/>
              </a:lnSpc>
              <a:spcBef>
                <a:spcPts val="0"/>
              </a:spcBef>
              <a:spcAft>
                <a:spcPts val="0"/>
              </a:spcAft>
              <a:buNone/>
            </a:pPr>
            <a:endParaRPr sz="1100">
              <a:latin typeface="Georgia"/>
              <a:ea typeface="Georgia"/>
              <a:cs typeface="Georgia"/>
              <a:sym typeface="Georgia"/>
            </a:endParaRPr>
          </a:p>
        </p:txBody>
      </p:sp>
      <p:sp>
        <p:nvSpPr>
          <p:cNvPr id="144" name="Shape 144"/>
          <p:cNvSpPr txBox="1"/>
          <p:nvPr/>
        </p:nvSpPr>
        <p:spPr>
          <a:xfrm>
            <a:off x="2005850" y="4418300"/>
            <a:ext cx="6976200" cy="631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latin typeface="Georgia"/>
                <a:ea typeface="Georgia"/>
                <a:cs typeface="Georgia"/>
                <a:sym typeface="Georgia"/>
              </a:rPr>
              <a:t>From “Flipping the Script: White Privilege and Community Building” </a:t>
            </a:r>
            <a:r>
              <a:rPr lang="en" sz="1100" u="sng">
                <a:solidFill>
                  <a:srgbClr val="1155CC"/>
                </a:solidFill>
                <a:latin typeface="Georgia"/>
                <a:ea typeface="Georgia"/>
                <a:cs typeface="Georgia"/>
                <a:sym typeface="Georgia"/>
                <a:hlinkClick r:id="rId3"/>
              </a:rPr>
              <a:t>https://static1.squarespace.com/static/536ce727e4b0a03c478b38e4/t/560193c3e4b0f36f1e77df53/1442943939596/Flipping+the+Script.pdf</a:t>
            </a:r>
            <a:r>
              <a:rPr lang="en" sz="1100">
                <a:latin typeface="Georgia"/>
                <a:ea typeface="Georgia"/>
                <a:cs typeface="Georgia"/>
                <a:sym typeface="Georgia"/>
              </a:rPr>
              <a:t> </a:t>
            </a:r>
            <a:endParaRPr sz="11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990600" y="287900"/>
            <a:ext cx="7162800" cy="3962400"/>
          </a:xfrm>
          <a:prstGeom prst="rect">
            <a:avLst/>
          </a:prstGeom>
          <a:noFill/>
          <a:ln>
            <a:noFill/>
          </a:ln>
        </p:spPr>
      </p:pic>
      <p:sp>
        <p:nvSpPr>
          <p:cNvPr id="74" name="Shape 74"/>
          <p:cNvSpPr txBox="1"/>
          <p:nvPr/>
        </p:nvSpPr>
        <p:spPr>
          <a:xfrm>
            <a:off x="1083900" y="4326500"/>
            <a:ext cx="6976200" cy="631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latin typeface="Georgia"/>
                <a:ea typeface="Georgia"/>
                <a:cs typeface="Georgia"/>
                <a:sym typeface="Georgia"/>
              </a:rPr>
              <a:t>From “Flipping the Script: White Privilege and Community Building” </a:t>
            </a:r>
            <a:r>
              <a:rPr lang="en" sz="1100" u="sng">
                <a:solidFill>
                  <a:srgbClr val="1155CC"/>
                </a:solidFill>
                <a:latin typeface="Georgia"/>
                <a:ea typeface="Georgia"/>
                <a:cs typeface="Georgia"/>
                <a:sym typeface="Georgia"/>
                <a:hlinkClick r:id="rId4"/>
              </a:rPr>
              <a:t>https://static1.squarespace.com/static/536ce727e4b0a03c478b38e4/t/560193c3e4b0f36f1e77df53/1442943939596/Flipping+the+Script.pdf</a:t>
            </a:r>
            <a:r>
              <a:rPr lang="en" sz="1100">
                <a:latin typeface="Georgia"/>
                <a:ea typeface="Georgia"/>
                <a:cs typeface="Georgia"/>
                <a:sym typeface="Georgia"/>
              </a:rPr>
              <a:t> </a:t>
            </a:r>
            <a:endParaRPr sz="11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343975"/>
            <a:ext cx="85713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Every evaluation is political </a:t>
            </a:r>
            <a:r>
              <a:rPr lang="en" u="sng"/>
              <a:t>and</a:t>
            </a:r>
            <a:r>
              <a:rPr lang="en"/>
              <a:t> technical</a:t>
            </a:r>
            <a:endParaRPr/>
          </a:p>
        </p:txBody>
      </p:sp>
      <p:sp>
        <p:nvSpPr>
          <p:cNvPr id="80" name="Shape 80"/>
          <p:cNvSpPr/>
          <p:nvPr/>
        </p:nvSpPr>
        <p:spPr>
          <a:xfrm>
            <a:off x="552000" y="1366450"/>
            <a:ext cx="8090700" cy="3432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a:spLocks noGrp="1"/>
          </p:cNvSpPr>
          <p:nvPr>
            <p:ph type="body" idx="4294967295"/>
          </p:nvPr>
        </p:nvSpPr>
        <p:spPr>
          <a:xfrm>
            <a:off x="755850" y="1722250"/>
            <a:ext cx="7632300" cy="2908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solidFill>
                  <a:srgbClr val="000000"/>
                </a:solidFill>
                <a:latin typeface="Georgia"/>
                <a:ea typeface="Georgia"/>
                <a:cs typeface="Georgia"/>
                <a:sym typeface="Georgia"/>
              </a:rPr>
              <a:t>What constitutes success, and who says so? </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What resources are committed to ensuring that we will have sufficient and accurate data to disaggregate by race/ethnicity?</a:t>
            </a: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 </a:t>
            </a: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What early or mid-point changes are likely to predict longer-term success, given likely resistance and retrenchment? </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What protections are in place for those with less power in the process?</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100">
              <a:solidFill>
                <a:srgbClr val="000000"/>
              </a:solidFill>
              <a:latin typeface="Georgia"/>
              <a:ea typeface="Georgia"/>
              <a:cs typeface="Georgia"/>
              <a:sym typeface="Georgia"/>
            </a:endParaRPr>
          </a:p>
          <a:p>
            <a:pPr marL="0" lvl="0" indent="0">
              <a:spcBef>
                <a:spcPts val="0"/>
              </a:spcBef>
              <a:spcAft>
                <a:spcPts val="1600"/>
              </a:spcAft>
              <a:buNone/>
            </a:pPr>
            <a:endParaRPr sz="11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00175" y="331575"/>
            <a:ext cx="8571300" cy="94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Every evaluation is political </a:t>
            </a:r>
            <a:r>
              <a:rPr lang="en" u="sng"/>
              <a:t>and</a:t>
            </a:r>
            <a:r>
              <a:rPr lang="en"/>
              <a:t> technical</a:t>
            </a:r>
            <a:endParaRPr/>
          </a:p>
        </p:txBody>
      </p:sp>
      <p:sp>
        <p:nvSpPr>
          <p:cNvPr id="87" name="Shape 87"/>
          <p:cNvSpPr/>
          <p:nvPr/>
        </p:nvSpPr>
        <p:spPr>
          <a:xfrm>
            <a:off x="552000" y="1366450"/>
            <a:ext cx="8090700" cy="3432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8" name="Shape 88"/>
          <p:cNvSpPr txBox="1">
            <a:spLocks noGrp="1"/>
          </p:cNvSpPr>
          <p:nvPr>
            <p:ph type="body" idx="4294967295"/>
          </p:nvPr>
        </p:nvSpPr>
        <p:spPr>
          <a:xfrm>
            <a:off x="755850" y="1417450"/>
            <a:ext cx="7632300" cy="2997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What types of qualitative and quantitative data are considered reliable and valid, and by whom?</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Who “owns” data? Who sees data first and what are the processes for addressing different perspectives on findings and conclusions, if there are any?</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How are findings presented and shared in ways that do not “blame the victim”? </a:t>
            </a:r>
            <a:endParaRPr sz="1400">
              <a:solidFill>
                <a:srgbClr val="000000"/>
              </a:solidFill>
              <a:latin typeface="Georgia"/>
              <a:ea typeface="Georgia"/>
              <a:cs typeface="Georgia"/>
              <a:sym typeface="Georgia"/>
            </a:endParaRPr>
          </a:p>
          <a:p>
            <a:pPr marL="0" lvl="0" indent="0" rtl="0">
              <a:spcBef>
                <a:spcPts val="0"/>
              </a:spcBef>
              <a:spcAft>
                <a:spcPts val="0"/>
              </a:spcAft>
              <a:buNone/>
            </a:pPr>
            <a:endParaRPr sz="1400">
              <a:solidFill>
                <a:srgbClr val="000000"/>
              </a:solidFill>
              <a:latin typeface="Georgia"/>
              <a:ea typeface="Georgia"/>
              <a:cs typeface="Georgia"/>
              <a:sym typeface="Georgia"/>
            </a:endParaRPr>
          </a:p>
          <a:p>
            <a:pPr marL="0" lvl="0" indent="0" rtl="0">
              <a:spcBef>
                <a:spcPts val="0"/>
              </a:spcBef>
              <a:spcAft>
                <a:spcPts val="0"/>
              </a:spcAft>
              <a:buNone/>
            </a:pPr>
            <a:r>
              <a:rPr lang="en" sz="1400">
                <a:solidFill>
                  <a:srgbClr val="000000"/>
                </a:solidFill>
                <a:latin typeface="Georgia"/>
                <a:ea typeface="Georgia"/>
                <a:cs typeface="Georgia"/>
                <a:sym typeface="Georgia"/>
              </a:rPr>
              <a:t>What are the likely consequences of positive or negative findings?  Whose responsibility, if it is anyone’s to address differential consequences based on power dyamics?</a:t>
            </a:r>
            <a:endParaRPr sz="11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672900" y="142775"/>
            <a:ext cx="5645800" cy="476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359625" y="318200"/>
            <a:ext cx="8424749" cy="3871524"/>
          </a:xfrm>
          <a:prstGeom prst="rect">
            <a:avLst/>
          </a:prstGeom>
          <a:noFill/>
          <a:ln>
            <a:noFill/>
          </a:ln>
        </p:spPr>
      </p:pic>
      <p:sp>
        <p:nvSpPr>
          <p:cNvPr id="99" name="Shape 99"/>
          <p:cNvSpPr txBox="1"/>
          <p:nvPr/>
        </p:nvSpPr>
        <p:spPr>
          <a:xfrm>
            <a:off x="737600" y="4412975"/>
            <a:ext cx="7443600" cy="325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latin typeface="Georgia"/>
                <a:ea typeface="Georgia"/>
                <a:cs typeface="Georgia"/>
                <a:sym typeface="Georgia"/>
              </a:rPr>
              <a:t>Source: </a:t>
            </a:r>
            <a:r>
              <a:rPr lang="en" sz="1100" u="sng">
                <a:solidFill>
                  <a:schemeClr val="hlink"/>
                </a:solidFill>
                <a:latin typeface="Georgia"/>
                <a:ea typeface="Georgia"/>
                <a:cs typeface="Georgia"/>
                <a:sym typeface="Georgia"/>
                <a:hlinkClick r:id="rId4"/>
              </a:rPr>
              <a:t>http://www.racialequitytools.org/resourcefiles/How_Can_We_Avoid_“Blaming_The_Victim”_When_We_Present_Information_On_Poor_Outcomes_For_Different_Racial__Ethnic__Language_Or_Immigrant_Groups_In_Our_Community.pdf</a:t>
            </a:r>
            <a:r>
              <a:rPr lang="en" sz="1100">
                <a:latin typeface="Georgia"/>
                <a:ea typeface="Georgia"/>
                <a:cs typeface="Georgia"/>
                <a:sym typeface="Georgia"/>
              </a:rPr>
              <a:t> </a:t>
            </a:r>
            <a:endParaRPr sz="11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2554750" y="84450"/>
            <a:ext cx="5848350" cy="4838700"/>
          </a:xfrm>
          <a:prstGeom prst="rect">
            <a:avLst/>
          </a:prstGeom>
          <a:noFill/>
          <a:ln>
            <a:noFill/>
          </a:ln>
        </p:spPr>
      </p:pic>
      <p:sp>
        <p:nvSpPr>
          <p:cNvPr id="105" name="Shape 105"/>
          <p:cNvSpPr txBox="1"/>
          <p:nvPr/>
        </p:nvSpPr>
        <p:spPr>
          <a:xfrm>
            <a:off x="3100175" y="4713825"/>
            <a:ext cx="5462400" cy="325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latin typeface="Georgia"/>
                <a:ea typeface="Georgia"/>
                <a:cs typeface="Georgia"/>
                <a:sym typeface="Georgia"/>
              </a:rPr>
              <a:t>Source: </a:t>
            </a:r>
            <a:r>
              <a:rPr lang="en" sz="1100" u="sng">
                <a:solidFill>
                  <a:srgbClr val="1155CC"/>
                </a:solidFill>
                <a:latin typeface="Georgia"/>
                <a:ea typeface="Georgia"/>
                <a:cs typeface="Georgia"/>
                <a:sym typeface="Georgia"/>
                <a:hlinkClick r:id="rId4"/>
              </a:rPr>
              <a:t>https://participationdictionary.files.wordpress.com/2014/04/figure2.jpg</a:t>
            </a:r>
            <a:r>
              <a:rPr lang="en" sz="1100">
                <a:latin typeface="Georgia"/>
                <a:ea typeface="Georgia"/>
                <a:cs typeface="Georgia"/>
                <a:sym typeface="Georgia"/>
              </a:rPr>
              <a:t> </a:t>
            </a:r>
            <a:endParaRPr sz="1100">
              <a:latin typeface="Georgia"/>
              <a:ea typeface="Georgia"/>
              <a:cs typeface="Georgia"/>
              <a:sym typeface="Georgia"/>
            </a:endParaRPr>
          </a:p>
        </p:txBody>
      </p:sp>
      <p:sp>
        <p:nvSpPr>
          <p:cNvPr id="106" name="Shape 106"/>
          <p:cNvSpPr txBox="1">
            <a:spLocks noGrp="1"/>
          </p:cNvSpPr>
          <p:nvPr>
            <p:ph type="title" idx="4294967295"/>
          </p:nvPr>
        </p:nvSpPr>
        <p:spPr>
          <a:xfrm>
            <a:off x="146725" y="152400"/>
            <a:ext cx="2658000" cy="94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What does a typical participatory evaluation look like in practice?</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24350" y="343975"/>
            <a:ext cx="8571300" cy="94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Embedding a structural racism lens in evaluation - some ideas</a:t>
            </a:r>
            <a:endParaRPr sz="3000"/>
          </a:p>
        </p:txBody>
      </p:sp>
      <p:sp>
        <p:nvSpPr>
          <p:cNvPr id="112" name="Shape 112"/>
          <p:cNvSpPr/>
          <p:nvPr/>
        </p:nvSpPr>
        <p:spPr>
          <a:xfrm>
            <a:off x="552000" y="1366450"/>
            <a:ext cx="8090700" cy="366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3" name="Shape 113"/>
          <p:cNvSpPr txBox="1"/>
          <p:nvPr/>
        </p:nvSpPr>
        <p:spPr>
          <a:xfrm>
            <a:off x="710550" y="1487550"/>
            <a:ext cx="7773600" cy="30570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Georgia"/>
              <a:buChar char="●"/>
            </a:pPr>
            <a:r>
              <a:rPr lang="en">
                <a:latin typeface="Georgia"/>
                <a:ea typeface="Georgia"/>
                <a:cs typeface="Georgia"/>
                <a:sym typeface="Georgia"/>
              </a:rPr>
              <a:t>Collect sufficient data to disaggregate by each racial/ethnic group of interest to the issue (e.g. urban Native Americans and Native Americans on the reservation)</a:t>
            </a:r>
            <a:endParaRPr>
              <a:latin typeface="Georgia"/>
              <a:ea typeface="Georgia"/>
              <a:cs typeface="Georgia"/>
              <a:sym typeface="Georgia"/>
            </a:endParaRPr>
          </a:p>
          <a:p>
            <a:pPr marL="0" lvl="0" indent="0" rtl="0">
              <a:spcBef>
                <a:spcPts val="0"/>
              </a:spcBef>
              <a:spcAft>
                <a:spcPts val="0"/>
              </a:spcAft>
              <a:buNone/>
            </a:pPr>
            <a:endParaRPr>
              <a:latin typeface="Georgia"/>
              <a:ea typeface="Georgia"/>
              <a:cs typeface="Georgia"/>
              <a:sym typeface="Georgia"/>
            </a:endParaRPr>
          </a:p>
          <a:p>
            <a:pPr marL="457200" lvl="0" indent="-317500" rtl="0">
              <a:spcBef>
                <a:spcPts val="0"/>
              </a:spcBef>
              <a:spcAft>
                <a:spcPts val="0"/>
              </a:spcAft>
              <a:buSzPts val="1400"/>
              <a:buFont typeface="Georgia"/>
              <a:buChar char="●"/>
            </a:pPr>
            <a:r>
              <a:rPr lang="en">
                <a:latin typeface="Georgia"/>
                <a:ea typeface="Georgia"/>
                <a:cs typeface="Georgia"/>
                <a:sym typeface="Georgia"/>
              </a:rPr>
              <a:t>Collect sufficient data to disaggregate by areas of intersectionality</a:t>
            </a:r>
            <a:endParaRPr>
              <a:latin typeface="Georgia"/>
              <a:ea typeface="Georgia"/>
              <a:cs typeface="Georgia"/>
              <a:sym typeface="Georgia"/>
            </a:endParaRPr>
          </a:p>
          <a:p>
            <a:pPr marL="0" lvl="0" indent="0" rtl="0">
              <a:spcBef>
                <a:spcPts val="0"/>
              </a:spcBef>
              <a:spcAft>
                <a:spcPts val="0"/>
              </a:spcAft>
              <a:buNone/>
            </a:pPr>
            <a:endParaRPr>
              <a:latin typeface="Georgia"/>
              <a:ea typeface="Georgia"/>
              <a:cs typeface="Georgia"/>
              <a:sym typeface="Georgia"/>
            </a:endParaRPr>
          </a:p>
          <a:p>
            <a:pPr marL="457200" lvl="0" indent="-317500" rtl="0">
              <a:spcBef>
                <a:spcPts val="0"/>
              </a:spcBef>
              <a:spcAft>
                <a:spcPts val="0"/>
              </a:spcAft>
              <a:buSzPts val="1400"/>
              <a:buFont typeface="Georgia"/>
              <a:buChar char="●"/>
            </a:pPr>
            <a:r>
              <a:rPr lang="en">
                <a:latin typeface="Georgia"/>
                <a:ea typeface="Georgia"/>
                <a:cs typeface="Georgia"/>
                <a:sym typeface="Georgia"/>
              </a:rPr>
              <a:t>Acknowledge the limitations and controversies of Census definitions - where possible, ask people open-ended questions about identity. For example, “How do you define yourself in terms of…”</a:t>
            </a:r>
            <a:endParaRPr>
              <a:latin typeface="Georgia"/>
              <a:ea typeface="Georgia"/>
              <a:cs typeface="Georgia"/>
              <a:sym typeface="Georgia"/>
            </a:endParaRPr>
          </a:p>
          <a:p>
            <a:pPr marL="0" lvl="0" indent="0" rtl="0">
              <a:spcBef>
                <a:spcPts val="0"/>
              </a:spcBef>
              <a:spcAft>
                <a:spcPts val="0"/>
              </a:spcAft>
              <a:buNone/>
            </a:pPr>
            <a:endParaRPr>
              <a:latin typeface="Georgia"/>
              <a:ea typeface="Georgia"/>
              <a:cs typeface="Georgia"/>
              <a:sym typeface="Georgia"/>
            </a:endParaRPr>
          </a:p>
          <a:p>
            <a:pPr marL="457200" lvl="0" indent="-317500" rtl="0">
              <a:spcBef>
                <a:spcPts val="0"/>
              </a:spcBef>
              <a:spcAft>
                <a:spcPts val="0"/>
              </a:spcAft>
              <a:buSzPts val="1400"/>
              <a:buFont typeface="Georgia"/>
              <a:buChar char="●"/>
            </a:pPr>
            <a:r>
              <a:rPr lang="en">
                <a:latin typeface="Georgia"/>
                <a:ea typeface="Georgia"/>
                <a:cs typeface="Georgia"/>
                <a:sym typeface="Georgia"/>
              </a:rPr>
              <a:t>Check the algorithms of any “summarized data” or administrative data that has consequences (e.g. reported incidences of interpersonal violence) and lay out clearly the limitations of the data</a:t>
            </a:r>
            <a:endParaRPr>
              <a:latin typeface="Georgia"/>
              <a:ea typeface="Georgia"/>
              <a:cs typeface="Georgia"/>
              <a:sym typeface="Georgia"/>
            </a:endParaRPr>
          </a:p>
          <a:p>
            <a:pPr marL="0" lvl="0" indent="0" rtl="0">
              <a:spcBef>
                <a:spcPts val="0"/>
              </a:spcBef>
              <a:spcAft>
                <a:spcPts val="0"/>
              </a:spcAft>
              <a:buNone/>
            </a:pPr>
            <a:endParaRPr>
              <a:latin typeface="Georgia"/>
              <a:ea typeface="Georgia"/>
              <a:cs typeface="Georgia"/>
              <a:sym typeface="Georgia"/>
            </a:endParaRPr>
          </a:p>
          <a:p>
            <a:pPr marL="457200" lvl="0" indent="-317500">
              <a:spcBef>
                <a:spcPts val="0"/>
              </a:spcBef>
              <a:spcAft>
                <a:spcPts val="0"/>
              </a:spcAft>
              <a:buSzPts val="1400"/>
              <a:buFont typeface="Georgia"/>
              <a:buChar char="●"/>
            </a:pPr>
            <a:r>
              <a:rPr lang="en">
                <a:latin typeface="Georgia"/>
                <a:ea typeface="Georgia"/>
                <a:cs typeface="Georgia"/>
                <a:sym typeface="Georgia"/>
              </a:rPr>
              <a:t>Frame findings in terms of systemic issues; i.e., if you report differential rates of high school graduation by race/ethnicity or language spoken in the home, also show availability of AP classes in the school</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6220025" y="2108650"/>
            <a:ext cx="2806500" cy="631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latin typeface="Georgia"/>
                <a:ea typeface="Georgia"/>
                <a:cs typeface="Georgia"/>
                <a:sym typeface="Georgia"/>
              </a:rPr>
              <a:t>Source: </a:t>
            </a:r>
            <a:r>
              <a:rPr lang="en" sz="1100" u="sng">
                <a:solidFill>
                  <a:srgbClr val="1155CC"/>
                </a:solidFill>
                <a:latin typeface="Georgia"/>
                <a:ea typeface="Georgia"/>
                <a:cs typeface="Georgia"/>
                <a:sym typeface="Georgia"/>
                <a:hlinkClick r:id="rId3"/>
              </a:rPr>
              <a:t>https://www.slideshare.net/KatherineHaugh/mqp-eval14-notes</a:t>
            </a:r>
            <a:r>
              <a:rPr lang="en" sz="1100">
                <a:latin typeface="Georgia"/>
                <a:ea typeface="Georgia"/>
                <a:cs typeface="Georgia"/>
                <a:sym typeface="Georgia"/>
              </a:rPr>
              <a:t> </a:t>
            </a:r>
            <a:endParaRPr sz="1100">
              <a:latin typeface="Georgia"/>
              <a:ea typeface="Georgia"/>
              <a:cs typeface="Georgia"/>
              <a:sym typeface="Georgia"/>
            </a:endParaRPr>
          </a:p>
          <a:p>
            <a:pPr marL="0" lvl="0" indent="0" rtl="0">
              <a:lnSpc>
                <a:spcPct val="115000"/>
              </a:lnSpc>
              <a:spcBef>
                <a:spcPts val="0"/>
              </a:spcBef>
              <a:spcAft>
                <a:spcPts val="0"/>
              </a:spcAft>
              <a:buNone/>
            </a:pPr>
            <a:endParaRPr sz="1100">
              <a:latin typeface="Georgia"/>
              <a:ea typeface="Georgia"/>
              <a:cs typeface="Georgia"/>
              <a:sym typeface="Georgia"/>
            </a:endParaRPr>
          </a:p>
        </p:txBody>
      </p:sp>
      <p:pic>
        <p:nvPicPr>
          <p:cNvPr id="119" name="Shape 119"/>
          <p:cNvPicPr preferRelativeResize="0"/>
          <p:nvPr/>
        </p:nvPicPr>
        <p:blipFill>
          <a:blip r:embed="rId4">
            <a:alphaModFix/>
          </a:blip>
          <a:stretch>
            <a:fillRect/>
          </a:stretch>
        </p:blipFill>
        <p:spPr>
          <a:xfrm>
            <a:off x="376300" y="150213"/>
            <a:ext cx="5744600" cy="4843076"/>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Macintosh PowerPoint</Application>
  <PresentationFormat>On-screen Show (16:9)</PresentationFormat>
  <Paragraphs>51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PT Sans Narrow</vt:lpstr>
      <vt:lpstr>Arial</vt:lpstr>
      <vt:lpstr>Open Sans</vt:lpstr>
      <vt:lpstr>Georgia</vt:lpstr>
      <vt:lpstr>Tropic</vt:lpstr>
      <vt:lpstr>Evaluation with a Racial Equity Lens</vt:lpstr>
      <vt:lpstr>PowerPoint Presentation</vt:lpstr>
      <vt:lpstr>Every evaluation is political and technical</vt:lpstr>
      <vt:lpstr>Every evaluation is political and technical</vt:lpstr>
      <vt:lpstr>PowerPoint Presentation</vt:lpstr>
      <vt:lpstr>PowerPoint Presentation</vt:lpstr>
      <vt:lpstr>What does a typical participatory evaluation look like in practice?</vt:lpstr>
      <vt:lpstr>Embedding a structural racism lens in evaluation - some ideas</vt:lpstr>
      <vt:lpstr>PowerPoint Presentation</vt:lpstr>
      <vt:lpstr>Some things we are thinking about in our practice right now</vt:lpstr>
      <vt:lpstr>PowerPoint Presentation</vt:lpstr>
      <vt:lpstr>Additional Resources</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with a Racial Equity Lens</dc:title>
  <cp:lastModifiedBy>Stephanie Leiderman</cp:lastModifiedBy>
  <cp:revision>1</cp:revision>
  <dcterms:modified xsi:type="dcterms:W3CDTF">2018-05-01T13:23:06Z</dcterms:modified>
</cp:coreProperties>
</file>